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Raleway" charset="1" panose="00000000000000000000"/>
      <p:regular r:id="rId16"/>
    </p:embeddedFont>
    <p:embeddedFont>
      <p:font typeface="Canva Sans" charset="1" panose="020B0503030501040103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044656" y="-286193"/>
            <a:ext cx="1469112" cy="5804929"/>
            <a:chOff x="0" y="0"/>
            <a:chExt cx="386927" cy="15288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6927" cy="1528870"/>
            </a:xfrm>
            <a:custGeom>
              <a:avLst/>
              <a:gdLst/>
              <a:ahLst/>
              <a:cxnLst/>
              <a:rect r="r" b="b" t="t" l="l"/>
              <a:pathLst>
                <a:path h="1528870" w="386927">
                  <a:moveTo>
                    <a:pt x="0" y="0"/>
                  </a:moveTo>
                  <a:lnTo>
                    <a:pt x="386927" y="0"/>
                  </a:lnTo>
                  <a:lnTo>
                    <a:pt x="386927" y="1528870"/>
                  </a:lnTo>
                  <a:lnTo>
                    <a:pt x="0" y="1528870"/>
                  </a:lnTo>
                  <a:close/>
                </a:path>
              </a:pathLst>
            </a:custGeom>
            <a:solidFill>
              <a:srgbClr val="582B0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386927" cy="15764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214372" y="0"/>
            <a:ext cx="6044928" cy="8181664"/>
            <a:chOff x="0" y="0"/>
            <a:chExt cx="936518" cy="126755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36518" cy="1267554"/>
            </a:xfrm>
            <a:custGeom>
              <a:avLst/>
              <a:gdLst/>
              <a:ahLst/>
              <a:cxnLst/>
              <a:rect r="r" b="b" t="t" l="l"/>
              <a:pathLst>
                <a:path h="1267554" w="936518">
                  <a:moveTo>
                    <a:pt x="0" y="0"/>
                  </a:moveTo>
                  <a:lnTo>
                    <a:pt x="936518" y="0"/>
                  </a:lnTo>
                  <a:lnTo>
                    <a:pt x="936518" y="1267554"/>
                  </a:lnTo>
                  <a:lnTo>
                    <a:pt x="0" y="1267554"/>
                  </a:lnTo>
                  <a:close/>
                </a:path>
              </a:pathLst>
            </a:custGeom>
            <a:blipFill>
              <a:blip r:embed="rId2"/>
              <a:stretch>
                <a:fillRect l="-50443" t="0" r="-50443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-194969" y="6017883"/>
            <a:ext cx="2470786" cy="4531372"/>
            <a:chOff x="0" y="0"/>
            <a:chExt cx="650742" cy="119344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50742" cy="1193448"/>
            </a:xfrm>
            <a:custGeom>
              <a:avLst/>
              <a:gdLst/>
              <a:ahLst/>
              <a:cxnLst/>
              <a:rect r="r" b="b" t="t" l="l"/>
              <a:pathLst>
                <a:path h="1193448" w="650742">
                  <a:moveTo>
                    <a:pt x="0" y="0"/>
                  </a:moveTo>
                  <a:lnTo>
                    <a:pt x="650742" y="0"/>
                  </a:lnTo>
                  <a:lnTo>
                    <a:pt x="650742" y="1193448"/>
                  </a:lnTo>
                  <a:lnTo>
                    <a:pt x="0" y="1193448"/>
                  </a:lnTo>
                  <a:close/>
                </a:path>
              </a:pathLst>
            </a:custGeom>
            <a:solidFill>
              <a:srgbClr val="CA9F72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650742" cy="12410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64164" y="410352"/>
            <a:ext cx="10079520" cy="2205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063"/>
              </a:lnSpc>
            </a:pPr>
            <a:r>
              <a:rPr lang="en-US" sz="12902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INTERNSHIP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548834" y="2151135"/>
            <a:ext cx="7104400" cy="2205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063"/>
              </a:lnSpc>
            </a:pPr>
            <a:r>
              <a:rPr lang="en-US" sz="12902">
                <a:solidFill>
                  <a:srgbClr val="CA9F72"/>
                </a:solidFill>
                <a:latin typeface="Raleway"/>
                <a:ea typeface="Raleway"/>
                <a:cs typeface="Raleway"/>
                <a:sym typeface="Raleway"/>
              </a:rPr>
              <a:t>REPORT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737990" y="7622257"/>
            <a:ext cx="7184422" cy="2205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50"/>
              </a:lnSpc>
            </a:pPr>
            <a:r>
              <a:rPr lang="en-US" sz="2052">
                <a:solidFill>
                  <a:srgbClr val="281103"/>
                </a:solidFill>
                <a:latin typeface="Canva Sans"/>
                <a:ea typeface="Canva Sans"/>
                <a:cs typeface="Canva Sans"/>
                <a:sym typeface="Canva Sans"/>
              </a:rPr>
              <a:t>INTERNSHIP DOMAIN: MVP TO AI-POWERED APPS: FOR THE MODERN WEB BUILDERS</a:t>
            </a:r>
          </a:p>
          <a:p>
            <a:pPr algn="just">
              <a:lnSpc>
                <a:spcPts val="3550"/>
              </a:lnSpc>
            </a:pPr>
            <a:r>
              <a:rPr lang="en-US" sz="2052">
                <a:solidFill>
                  <a:srgbClr val="281103"/>
                </a:solidFill>
                <a:latin typeface="Canva Sans"/>
                <a:ea typeface="Canva Sans"/>
                <a:cs typeface="Canva Sans"/>
                <a:sym typeface="Canva Sans"/>
              </a:rPr>
              <a:t>PROJECT TITLE: ECOAI: SMART CARBON TRACKER &amp; PERSONAL SUSTAINABILITY COACH</a:t>
            </a:r>
          </a:p>
          <a:p>
            <a:pPr algn="l">
              <a:lnSpc>
                <a:spcPts val="3550"/>
              </a:lnSpc>
            </a:pPr>
            <a:r>
              <a:rPr lang="en-US" sz="2052">
                <a:solidFill>
                  <a:srgbClr val="281103"/>
                </a:solidFill>
                <a:latin typeface="Canva Sans"/>
                <a:ea typeface="Canva Sans"/>
                <a:cs typeface="Canva Sans"/>
                <a:sym typeface="Canva Sans"/>
              </a:rPr>
              <a:t>PRESENTED BY: NAGARAJ M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671680" y="4299905"/>
            <a:ext cx="5865713" cy="5134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1"/>
              </a:lnSpc>
            </a:pPr>
            <a:r>
              <a:rPr lang="en-US" sz="3036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BOREDOM</a:t>
            </a:r>
            <a:r>
              <a:rPr lang="en-US" sz="3036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 LLP TECHNOLOGIES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1214372" y="0"/>
            <a:ext cx="6044928" cy="8181664"/>
            <a:chOff x="0" y="0"/>
            <a:chExt cx="936518" cy="126755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936518" cy="1267554"/>
            </a:xfrm>
            <a:custGeom>
              <a:avLst/>
              <a:gdLst/>
              <a:ahLst/>
              <a:cxnLst/>
              <a:rect r="r" b="b" t="t" l="l"/>
              <a:pathLst>
                <a:path h="1267554" w="936518">
                  <a:moveTo>
                    <a:pt x="0" y="0"/>
                  </a:moveTo>
                  <a:lnTo>
                    <a:pt x="936518" y="0"/>
                  </a:lnTo>
                  <a:lnTo>
                    <a:pt x="936518" y="1267554"/>
                  </a:lnTo>
                  <a:lnTo>
                    <a:pt x="0" y="1267554"/>
                  </a:lnTo>
                  <a:close/>
                </a:path>
              </a:pathLst>
            </a:custGeom>
            <a:blipFill>
              <a:blip r:embed="rId3"/>
              <a:stretch>
                <a:fillRect l="-69020" t="0" r="-34001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120900" y="-228954"/>
            <a:ext cx="3629866" cy="4899241"/>
            <a:chOff x="0" y="0"/>
            <a:chExt cx="956014" cy="12903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6014" cy="1290335"/>
            </a:xfrm>
            <a:custGeom>
              <a:avLst/>
              <a:gdLst/>
              <a:ahLst/>
              <a:cxnLst/>
              <a:rect r="r" b="b" t="t" l="l"/>
              <a:pathLst>
                <a:path h="1290335" w="956014">
                  <a:moveTo>
                    <a:pt x="0" y="0"/>
                  </a:moveTo>
                  <a:lnTo>
                    <a:pt x="956014" y="0"/>
                  </a:lnTo>
                  <a:lnTo>
                    <a:pt x="956014" y="1290335"/>
                  </a:lnTo>
                  <a:lnTo>
                    <a:pt x="0" y="1290335"/>
                  </a:lnTo>
                  <a:close/>
                </a:path>
              </a:pathLst>
            </a:custGeom>
            <a:solidFill>
              <a:srgbClr val="582B0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956014" cy="1337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814933" y="9258300"/>
            <a:ext cx="3629866" cy="1193048"/>
            <a:chOff x="0" y="0"/>
            <a:chExt cx="956014" cy="3142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56014" cy="314218"/>
            </a:xfrm>
            <a:custGeom>
              <a:avLst/>
              <a:gdLst/>
              <a:ahLst/>
              <a:cxnLst/>
              <a:rect r="r" b="b" t="t" l="l"/>
              <a:pathLst>
                <a:path h="314218" w="956014">
                  <a:moveTo>
                    <a:pt x="0" y="0"/>
                  </a:moveTo>
                  <a:lnTo>
                    <a:pt x="956014" y="0"/>
                  </a:lnTo>
                  <a:lnTo>
                    <a:pt x="956014" y="314218"/>
                  </a:lnTo>
                  <a:lnTo>
                    <a:pt x="0" y="314218"/>
                  </a:lnTo>
                  <a:close/>
                </a:path>
              </a:pathLst>
            </a:custGeom>
            <a:solidFill>
              <a:srgbClr val="CA9F7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956014" cy="3618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91606" y="1593927"/>
            <a:ext cx="11639753" cy="233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0"/>
              </a:lnSpc>
            </a:pPr>
            <a:r>
              <a:rPr lang="en-US" sz="75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</a:p>
          <a:p>
            <a:pPr algn="l">
              <a:lnSpc>
                <a:spcPts val="915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491606" y="3613227"/>
            <a:ext cx="14228478" cy="4708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366"/>
              </a:lnSpc>
            </a:pPr>
            <a:r>
              <a:rPr lang="en-US" sz="2567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The EcoAI project successfully combin</a:t>
            </a:r>
            <a:r>
              <a:rPr lang="en-US" sz="2567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es </a:t>
            </a:r>
            <a:r>
              <a:rPr lang="en-US" sz="2567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AI intelligence with sustainability awareness.</a:t>
            </a:r>
          </a:p>
          <a:p>
            <a:pPr algn="just">
              <a:lnSpc>
                <a:spcPts val="6366"/>
              </a:lnSpc>
            </a:pPr>
            <a:r>
              <a:rPr lang="en-US" sz="2567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Through this internship, I developed strong expertise in modern web development frameworks, cloud-based deployment, and AI-powered application design.</a:t>
            </a:r>
          </a:p>
          <a:p>
            <a:pPr algn="just">
              <a:lnSpc>
                <a:spcPts val="6366"/>
              </a:lnSpc>
            </a:pPr>
            <a:r>
              <a:rPr lang="en-US" sz="2567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This experience has enhanced my technical proficiency and inspired me to continue building innovative, scalable, and sustainable web solutions.</a:t>
            </a:r>
          </a:p>
          <a:p>
            <a:pPr algn="just">
              <a:lnSpc>
                <a:spcPts val="6366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0056" y="1028700"/>
            <a:ext cx="9150117" cy="7684025"/>
            <a:chOff x="0" y="0"/>
            <a:chExt cx="1417592" cy="119045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17593" cy="1190457"/>
            </a:xfrm>
            <a:custGeom>
              <a:avLst/>
              <a:gdLst/>
              <a:ahLst/>
              <a:cxnLst/>
              <a:rect r="r" b="b" t="t" l="l"/>
              <a:pathLst>
                <a:path h="1190457" w="1417593">
                  <a:moveTo>
                    <a:pt x="0" y="0"/>
                  </a:moveTo>
                  <a:lnTo>
                    <a:pt x="1417593" y="0"/>
                  </a:lnTo>
                  <a:lnTo>
                    <a:pt x="1417593" y="1190457"/>
                  </a:lnTo>
                  <a:lnTo>
                    <a:pt x="0" y="1190457"/>
                  </a:lnTo>
                  <a:close/>
                </a:path>
              </a:pathLst>
            </a:custGeom>
            <a:blipFill>
              <a:blip r:embed="rId2"/>
              <a:stretch>
                <a:fillRect l="-12983" t="0" r="-12983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4910913" y="8920347"/>
            <a:ext cx="3701414" cy="465146"/>
            <a:chOff x="0" y="0"/>
            <a:chExt cx="974858" cy="12250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74858" cy="122508"/>
            </a:xfrm>
            <a:custGeom>
              <a:avLst/>
              <a:gdLst/>
              <a:ahLst/>
              <a:cxnLst/>
              <a:rect r="r" b="b" t="t" l="l"/>
              <a:pathLst>
                <a:path h="122508" w="974858">
                  <a:moveTo>
                    <a:pt x="0" y="0"/>
                  </a:moveTo>
                  <a:lnTo>
                    <a:pt x="974858" y="0"/>
                  </a:lnTo>
                  <a:lnTo>
                    <a:pt x="974858" y="122508"/>
                  </a:lnTo>
                  <a:lnTo>
                    <a:pt x="0" y="122508"/>
                  </a:lnTo>
                  <a:close/>
                </a:path>
              </a:pathLst>
            </a:custGeom>
            <a:solidFill>
              <a:srgbClr val="CA9F72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974858" cy="1701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351586" y="904875"/>
            <a:ext cx="6280009" cy="77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75"/>
              </a:lnSpc>
            </a:pPr>
            <a:r>
              <a:rPr lang="en-US" sz="4979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CompanyOverview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89686" y="1838471"/>
            <a:ext cx="7036511" cy="5978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33"/>
              </a:lnSpc>
            </a:pPr>
          </a:p>
          <a:p>
            <a:pPr algn="just">
              <a:lnSpc>
                <a:spcPts val="3433"/>
              </a:lnSpc>
            </a:pPr>
            <a:r>
              <a:rPr lang="en-US" sz="211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Company Name: Boredom LLP Technologies</a:t>
            </a:r>
          </a:p>
          <a:p>
            <a:pPr algn="just">
              <a:lnSpc>
                <a:spcPts val="3433"/>
              </a:lnSpc>
            </a:pPr>
            <a:r>
              <a:rPr lang="en-US" sz="211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Location: Hyderabad, Telangana, India</a:t>
            </a:r>
          </a:p>
          <a:p>
            <a:pPr algn="just">
              <a:lnSpc>
                <a:spcPts val="3178"/>
              </a:lnSpc>
            </a:pPr>
          </a:p>
          <a:p>
            <a:pPr algn="just">
              <a:lnSpc>
                <a:spcPts val="3433"/>
              </a:lnSpc>
            </a:pPr>
            <a:r>
              <a:rPr lang="en-US" sz="211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Domain: Web &amp; AI Solutions, Full-Stack Development, and Cloud Deployments</a:t>
            </a:r>
          </a:p>
          <a:p>
            <a:pPr algn="just">
              <a:lnSpc>
                <a:spcPts val="3433"/>
              </a:lnSpc>
            </a:pPr>
          </a:p>
          <a:p>
            <a:pPr algn="just">
              <a:lnSpc>
                <a:spcPts val="3433"/>
              </a:lnSpc>
            </a:pPr>
            <a:r>
              <a:rPr lang="en-US" sz="211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Vision:To empower developers to build innovative, scalable, and AI-driven web applications</a:t>
            </a:r>
          </a:p>
          <a:p>
            <a:pPr algn="just">
              <a:lnSpc>
                <a:spcPts val="3433"/>
              </a:lnSpc>
            </a:pPr>
          </a:p>
          <a:p>
            <a:pPr algn="just">
              <a:lnSpc>
                <a:spcPts val="3433"/>
              </a:lnSpc>
            </a:pPr>
            <a:r>
              <a:rPr lang="en-US" sz="211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Focus Areas: Next.js based full-stack applications</a:t>
            </a:r>
          </a:p>
          <a:p>
            <a:pPr algn="just">
              <a:lnSpc>
                <a:spcPts val="3433"/>
              </a:lnSpc>
            </a:pPr>
            <a:r>
              <a:rPr lang="en-US" sz="211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Cloud and API integrations</a:t>
            </a:r>
          </a:p>
          <a:p>
            <a:pPr algn="just">
              <a:lnSpc>
                <a:spcPts val="3433"/>
              </a:lnSpc>
            </a:pPr>
            <a:r>
              <a:rPr lang="en-US" sz="211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AI-assisted platforms for productivity and sustainability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036624" y="-154247"/>
            <a:ext cx="2445353" cy="10627273"/>
            <a:chOff x="0" y="0"/>
            <a:chExt cx="644044" cy="27989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4044" cy="2798952"/>
            </a:xfrm>
            <a:custGeom>
              <a:avLst/>
              <a:gdLst/>
              <a:ahLst/>
              <a:cxnLst/>
              <a:rect r="r" b="b" t="t" l="l"/>
              <a:pathLst>
                <a:path h="2798952" w="644044">
                  <a:moveTo>
                    <a:pt x="0" y="0"/>
                  </a:moveTo>
                  <a:lnTo>
                    <a:pt x="644044" y="0"/>
                  </a:lnTo>
                  <a:lnTo>
                    <a:pt x="644044" y="2798952"/>
                  </a:lnTo>
                  <a:lnTo>
                    <a:pt x="0" y="2798952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644044" cy="28465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49269" y="-154247"/>
            <a:ext cx="5787355" cy="10441247"/>
            <a:chOff x="0" y="0"/>
            <a:chExt cx="896613" cy="16176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96613" cy="1617622"/>
            </a:xfrm>
            <a:custGeom>
              <a:avLst/>
              <a:gdLst/>
              <a:ahLst/>
              <a:cxnLst/>
              <a:rect r="r" b="b" t="t" l="l"/>
              <a:pathLst>
                <a:path h="1617622" w="896613">
                  <a:moveTo>
                    <a:pt x="0" y="0"/>
                  </a:moveTo>
                  <a:lnTo>
                    <a:pt x="896613" y="0"/>
                  </a:lnTo>
                  <a:lnTo>
                    <a:pt x="896613" y="1617622"/>
                  </a:lnTo>
                  <a:lnTo>
                    <a:pt x="0" y="1617622"/>
                  </a:lnTo>
                  <a:close/>
                </a:path>
              </a:pathLst>
            </a:custGeom>
            <a:blipFill>
              <a:blip r:embed="rId2"/>
              <a:stretch>
                <a:fillRect l="-108650" t="0" r="-61971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1333500"/>
            <a:ext cx="6193194" cy="117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0"/>
              </a:lnSpc>
            </a:pPr>
            <a:r>
              <a:rPr lang="en-US" sz="75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Abstract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9175" y="2968004"/>
            <a:ext cx="5818199" cy="568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Project Title: EcoAI: Smart Carbon Tracker &amp; Personal Sustainability Coach</a:t>
            </a:r>
          </a:p>
          <a:p>
            <a:pPr algn="l">
              <a:lnSpc>
                <a:spcPts val="3499"/>
              </a:lnSpc>
            </a:pP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Description: </a:t>
            </a:r>
            <a:r>
              <a:rPr lang="en-US" sz="2499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EcoAI is an AI-powered sustainability tracking platform that helps users monitor their carbon footprint and receive personalized eco-friendly suggestions.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The system integrates Next.js, Firebase, Vercel, and OpenAI API to deliver real-time insights and sustainability recommendations.</a:t>
            </a:r>
          </a:p>
          <a:p>
            <a:pPr algn="just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93976" y="7215210"/>
            <a:ext cx="2445353" cy="3357983"/>
            <a:chOff x="0" y="0"/>
            <a:chExt cx="644044" cy="88440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44044" cy="884407"/>
            </a:xfrm>
            <a:custGeom>
              <a:avLst/>
              <a:gdLst/>
              <a:ahLst/>
              <a:cxnLst/>
              <a:rect r="r" b="b" t="t" l="l"/>
              <a:pathLst>
                <a:path h="884407" w="644044">
                  <a:moveTo>
                    <a:pt x="0" y="0"/>
                  </a:moveTo>
                  <a:lnTo>
                    <a:pt x="644044" y="0"/>
                  </a:lnTo>
                  <a:lnTo>
                    <a:pt x="644044" y="884407"/>
                  </a:lnTo>
                  <a:lnTo>
                    <a:pt x="0" y="884407"/>
                  </a:lnTo>
                  <a:close/>
                </a:path>
              </a:pathLst>
            </a:custGeom>
            <a:solidFill>
              <a:srgbClr val="CA9F7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644044" cy="9320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7065324" y="9080226"/>
            <a:ext cx="1672633" cy="1492966"/>
            <a:chOff x="0" y="0"/>
            <a:chExt cx="440529" cy="39320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40529" cy="393209"/>
            </a:xfrm>
            <a:custGeom>
              <a:avLst/>
              <a:gdLst/>
              <a:ahLst/>
              <a:cxnLst/>
              <a:rect r="r" b="b" t="t" l="l"/>
              <a:pathLst>
                <a:path h="393209" w="440529">
                  <a:moveTo>
                    <a:pt x="0" y="0"/>
                  </a:moveTo>
                  <a:lnTo>
                    <a:pt x="440529" y="0"/>
                  </a:lnTo>
                  <a:lnTo>
                    <a:pt x="440529" y="393209"/>
                  </a:lnTo>
                  <a:lnTo>
                    <a:pt x="0" y="393209"/>
                  </a:lnTo>
                  <a:close/>
                </a:path>
              </a:pathLst>
            </a:custGeom>
            <a:solidFill>
              <a:srgbClr val="582B0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440529" cy="44083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453071" y="1000125"/>
            <a:ext cx="5248758" cy="1171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0"/>
              </a:lnSpc>
            </a:pPr>
            <a:r>
              <a:rPr lang="en-US" sz="75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Objectives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3516370" y="44792"/>
            <a:ext cx="4771630" cy="7170417"/>
            <a:chOff x="0" y="0"/>
            <a:chExt cx="686004" cy="103087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86004" cy="1030871"/>
            </a:xfrm>
            <a:custGeom>
              <a:avLst/>
              <a:gdLst/>
              <a:ahLst/>
              <a:cxnLst/>
              <a:rect r="r" b="b" t="t" l="l"/>
              <a:pathLst>
                <a:path h="1030871" w="686004">
                  <a:moveTo>
                    <a:pt x="0" y="0"/>
                  </a:moveTo>
                  <a:lnTo>
                    <a:pt x="686004" y="0"/>
                  </a:lnTo>
                  <a:lnTo>
                    <a:pt x="686004" y="1030871"/>
                  </a:lnTo>
                  <a:lnTo>
                    <a:pt x="0" y="1030871"/>
                  </a:lnTo>
                  <a:close/>
                </a:path>
              </a:pathLst>
            </a:custGeom>
            <a:blipFill>
              <a:blip r:embed="rId2"/>
              <a:stretch>
                <a:fillRect l="-90" t="0" r="-90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43521" y="2945927"/>
            <a:ext cx="11107043" cy="4318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5824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To build a user-centric platform promoting eco-conscious living.</a:t>
            </a:r>
          </a:p>
          <a:p>
            <a:pPr algn="just" marL="539749" indent="-269875" lvl="1">
              <a:lnSpc>
                <a:spcPts val="5824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To integrate </a:t>
            </a: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AI for generating intelligent sustainability suggestions.</a:t>
            </a:r>
          </a:p>
          <a:p>
            <a:pPr algn="just" marL="539749" indent="-269875" lvl="1">
              <a:lnSpc>
                <a:spcPts val="5824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To enable data storage and analytics through Firebase and Vercel.</a:t>
            </a:r>
          </a:p>
          <a:p>
            <a:pPr algn="just" marL="539749" indent="-269875" lvl="1">
              <a:lnSpc>
                <a:spcPts val="5824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To design a responsive and interactive web application using Next.js.</a:t>
            </a:r>
          </a:p>
          <a:p>
            <a:pPr algn="just" marL="539749" indent="-269875" lvl="1">
              <a:lnSpc>
                <a:spcPts val="5824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To deploy a scalable MVP demonstrating AI–Web technology synergy.</a:t>
            </a:r>
          </a:p>
          <a:p>
            <a:pPr algn="just">
              <a:lnSpc>
                <a:spcPts val="5824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411359" y="3441175"/>
            <a:ext cx="4485179" cy="7176540"/>
            <a:chOff x="0" y="0"/>
            <a:chExt cx="694872" cy="111183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94872" cy="1111834"/>
            </a:xfrm>
            <a:custGeom>
              <a:avLst/>
              <a:gdLst/>
              <a:ahLst/>
              <a:cxnLst/>
              <a:rect r="r" b="b" t="t" l="l"/>
              <a:pathLst>
                <a:path h="1111834" w="694872">
                  <a:moveTo>
                    <a:pt x="0" y="0"/>
                  </a:moveTo>
                  <a:lnTo>
                    <a:pt x="694872" y="0"/>
                  </a:lnTo>
                  <a:lnTo>
                    <a:pt x="694872" y="1111834"/>
                  </a:lnTo>
                  <a:lnTo>
                    <a:pt x="0" y="1111834"/>
                  </a:lnTo>
                  <a:close/>
                </a:path>
              </a:pathLst>
            </a:custGeom>
            <a:blipFill>
              <a:blip r:embed="rId2"/>
              <a:stretch>
                <a:fillRect l="-3335" t="0" r="-3335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4104916" y="-473014"/>
            <a:ext cx="4427940" cy="6653948"/>
            <a:chOff x="0" y="0"/>
            <a:chExt cx="686004" cy="103087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86004" cy="1030871"/>
            </a:xfrm>
            <a:custGeom>
              <a:avLst/>
              <a:gdLst/>
              <a:ahLst/>
              <a:cxnLst/>
              <a:rect r="r" b="b" t="t" l="l"/>
              <a:pathLst>
                <a:path h="1030871" w="686004">
                  <a:moveTo>
                    <a:pt x="0" y="0"/>
                  </a:moveTo>
                  <a:lnTo>
                    <a:pt x="686004" y="0"/>
                  </a:lnTo>
                  <a:lnTo>
                    <a:pt x="686004" y="1030871"/>
                  </a:lnTo>
                  <a:lnTo>
                    <a:pt x="0" y="1030871"/>
                  </a:lnTo>
                  <a:close/>
                </a:path>
              </a:pathLst>
            </a:custGeom>
            <a:blipFill>
              <a:blip r:embed="rId3"/>
              <a:stretch>
                <a:fillRect l="-108239" t="0" r="-18197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4104916" y="6336177"/>
            <a:ext cx="4631540" cy="4670287"/>
            <a:chOff x="0" y="0"/>
            <a:chExt cx="1219829" cy="123003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19829" cy="1230034"/>
            </a:xfrm>
            <a:custGeom>
              <a:avLst/>
              <a:gdLst/>
              <a:ahLst/>
              <a:cxnLst/>
              <a:rect r="r" b="b" t="t" l="l"/>
              <a:pathLst>
                <a:path h="1230034" w="1219829">
                  <a:moveTo>
                    <a:pt x="0" y="0"/>
                  </a:moveTo>
                  <a:lnTo>
                    <a:pt x="1219829" y="0"/>
                  </a:lnTo>
                  <a:lnTo>
                    <a:pt x="1219829" y="1230034"/>
                  </a:lnTo>
                  <a:lnTo>
                    <a:pt x="0" y="1230034"/>
                  </a:lnTo>
                  <a:close/>
                </a:path>
              </a:pathLst>
            </a:custGeom>
            <a:solidFill>
              <a:srgbClr val="582B0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219829" cy="12776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486808" y="962025"/>
            <a:ext cx="6674381" cy="233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0"/>
              </a:lnSpc>
            </a:pPr>
            <a:r>
              <a:rPr lang="en-US" sz="75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Tools &amp; Technologies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9371008" y="3441175"/>
            <a:ext cx="4565882" cy="6845825"/>
            <a:chOff x="0" y="0"/>
            <a:chExt cx="1046417" cy="156893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46417" cy="1568938"/>
            </a:xfrm>
            <a:custGeom>
              <a:avLst/>
              <a:gdLst/>
              <a:ahLst/>
              <a:cxnLst/>
              <a:rect r="r" b="b" t="t" l="l"/>
              <a:pathLst>
                <a:path h="1568938" w="1046417">
                  <a:moveTo>
                    <a:pt x="0" y="0"/>
                  </a:moveTo>
                  <a:lnTo>
                    <a:pt x="1046417" y="0"/>
                  </a:lnTo>
                  <a:lnTo>
                    <a:pt x="1046417" y="1568938"/>
                  </a:lnTo>
                  <a:lnTo>
                    <a:pt x="0" y="1568938"/>
                  </a:lnTo>
                  <a:close/>
                </a:path>
              </a:pathLst>
            </a:custGeom>
            <a:blipFill>
              <a:blip r:embed="rId4"/>
              <a:stretch>
                <a:fillRect l="-24967" t="0" r="-24967" b="0"/>
              </a:stretch>
            </a:blip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372508" y="3098275"/>
            <a:ext cx="10321776" cy="634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99"/>
              </a:lnSpc>
            </a:pPr>
          </a:p>
          <a:p>
            <a:pPr algn="just" marL="539749" indent="-269875" lvl="1">
              <a:lnSpc>
                <a:spcPts val="56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Fronten</a:t>
            </a: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d-Next.js 15.3, Tailwind CSS</a:t>
            </a:r>
          </a:p>
          <a:p>
            <a:pPr algn="just" marL="539749" indent="-269875" lvl="1">
              <a:lnSpc>
                <a:spcPts val="56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Backend-Next.js API Routes (route.ts)</a:t>
            </a:r>
          </a:p>
          <a:p>
            <a:pPr algn="just" marL="539749" indent="-269875" lvl="1">
              <a:lnSpc>
                <a:spcPts val="56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Database-Firebase Firestore</a:t>
            </a:r>
          </a:p>
          <a:p>
            <a:pPr algn="just" marL="539749" indent="-269875" lvl="1">
              <a:lnSpc>
                <a:spcPts val="56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Storage-Firebase Storage</a:t>
            </a:r>
          </a:p>
          <a:p>
            <a:pPr algn="just" marL="539749" indent="-269875" lvl="1">
              <a:lnSpc>
                <a:spcPts val="56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AI Integration-OpenAI API</a:t>
            </a:r>
          </a:p>
          <a:p>
            <a:pPr algn="just" marL="539749" indent="-269875" lvl="1">
              <a:lnSpc>
                <a:spcPts val="56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Analytics &amp; Deployment-Vercel Analytics</a:t>
            </a:r>
          </a:p>
          <a:p>
            <a:pPr algn="just" marL="539749" indent="-269875" lvl="1">
              <a:lnSpc>
                <a:spcPts val="56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Version Control-GitHub</a:t>
            </a:r>
          </a:p>
          <a:p>
            <a:pPr algn="just">
              <a:lnSpc>
                <a:spcPts val="569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530360" y="-193096"/>
            <a:ext cx="5409188" cy="8616856"/>
            <a:chOff x="0" y="0"/>
            <a:chExt cx="838025" cy="13349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38025" cy="1334976"/>
            </a:xfrm>
            <a:custGeom>
              <a:avLst/>
              <a:gdLst/>
              <a:ahLst/>
              <a:cxnLst/>
              <a:rect r="r" b="b" t="t" l="l"/>
              <a:pathLst>
                <a:path h="1334976" w="838025">
                  <a:moveTo>
                    <a:pt x="0" y="0"/>
                  </a:moveTo>
                  <a:lnTo>
                    <a:pt x="838025" y="0"/>
                  </a:lnTo>
                  <a:lnTo>
                    <a:pt x="838025" y="1334976"/>
                  </a:lnTo>
                  <a:lnTo>
                    <a:pt x="0" y="1334976"/>
                  </a:lnTo>
                  <a:close/>
                </a:path>
              </a:pathLst>
            </a:custGeom>
            <a:blipFill>
              <a:blip r:embed="rId2"/>
              <a:stretch>
                <a:fillRect l="-3100" t="0" r="-310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5120900" y="4837961"/>
            <a:ext cx="3305673" cy="5685018"/>
            <a:chOff x="0" y="0"/>
            <a:chExt cx="512135" cy="88075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512135" cy="880758"/>
            </a:xfrm>
            <a:custGeom>
              <a:avLst/>
              <a:gdLst/>
              <a:ahLst/>
              <a:cxnLst/>
              <a:rect r="r" b="b" t="t" l="l"/>
              <a:pathLst>
                <a:path h="880758" w="512135">
                  <a:moveTo>
                    <a:pt x="0" y="0"/>
                  </a:moveTo>
                  <a:lnTo>
                    <a:pt x="512135" y="0"/>
                  </a:lnTo>
                  <a:lnTo>
                    <a:pt x="512135" y="880758"/>
                  </a:lnTo>
                  <a:lnTo>
                    <a:pt x="0" y="880758"/>
                  </a:lnTo>
                  <a:close/>
                </a:path>
              </a:pathLst>
            </a:custGeom>
            <a:blipFill>
              <a:blip r:embed="rId3"/>
              <a:stretch>
                <a:fillRect l="-78866" t="0" r="-78866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5120900" y="0"/>
            <a:ext cx="4631540" cy="4670287"/>
            <a:chOff x="0" y="0"/>
            <a:chExt cx="1219829" cy="123003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19829" cy="1230034"/>
            </a:xfrm>
            <a:custGeom>
              <a:avLst/>
              <a:gdLst/>
              <a:ahLst/>
              <a:cxnLst/>
              <a:rect r="r" b="b" t="t" l="l"/>
              <a:pathLst>
                <a:path h="1230034" w="1219829">
                  <a:moveTo>
                    <a:pt x="0" y="0"/>
                  </a:moveTo>
                  <a:lnTo>
                    <a:pt x="1219829" y="0"/>
                  </a:lnTo>
                  <a:lnTo>
                    <a:pt x="1219829" y="1230034"/>
                  </a:lnTo>
                  <a:lnTo>
                    <a:pt x="0" y="1230034"/>
                  </a:lnTo>
                  <a:close/>
                </a:path>
              </a:pathLst>
            </a:custGeom>
            <a:solidFill>
              <a:srgbClr val="582B0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219829" cy="12776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530360" y="8571466"/>
            <a:ext cx="5409188" cy="2170872"/>
            <a:chOff x="0" y="0"/>
            <a:chExt cx="1424642" cy="57175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424642" cy="571752"/>
            </a:xfrm>
            <a:custGeom>
              <a:avLst/>
              <a:gdLst/>
              <a:ahLst/>
              <a:cxnLst/>
              <a:rect r="r" b="b" t="t" l="l"/>
              <a:pathLst>
                <a:path h="571752" w="1424642">
                  <a:moveTo>
                    <a:pt x="0" y="0"/>
                  </a:moveTo>
                  <a:lnTo>
                    <a:pt x="1424642" y="0"/>
                  </a:lnTo>
                  <a:lnTo>
                    <a:pt x="1424642" y="571752"/>
                  </a:lnTo>
                  <a:lnTo>
                    <a:pt x="0" y="571752"/>
                  </a:lnTo>
                  <a:close/>
                </a:path>
              </a:pathLst>
            </a:custGeom>
            <a:solidFill>
              <a:srgbClr val="CA9F72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1424642" cy="61937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74102" y="327692"/>
            <a:ext cx="7013541" cy="349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0"/>
              </a:lnSpc>
            </a:pPr>
            <a:r>
              <a:rPr lang="en-US" sz="75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Modules Implemented</a:t>
            </a:r>
          </a:p>
          <a:p>
            <a:pPr algn="l">
              <a:lnSpc>
                <a:spcPts val="9150"/>
              </a:lnSpc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274077" y="3213904"/>
            <a:ext cx="8450823" cy="601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534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Mo</a:t>
            </a: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dule 1: Landing Page Design &amp; GitHub Deployment</a:t>
            </a:r>
          </a:p>
          <a:p>
            <a:pPr algn="just" marL="539749" indent="-269875" lvl="1">
              <a:lnSpc>
                <a:spcPts val="534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Module 2: Next.js Code &amp; Vercel Deployment</a:t>
            </a:r>
          </a:p>
          <a:p>
            <a:pPr algn="just" marL="539749" indent="-269875" lvl="1">
              <a:lnSpc>
                <a:spcPts val="534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Module 3: UI Components – Banner, Footer, Avatar, EcoSuggestions</a:t>
            </a:r>
          </a:p>
          <a:p>
            <a:pPr algn="just" marL="539749" indent="-269875" lvl="1">
              <a:lnSpc>
                <a:spcPts val="534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Module 4: MVP Design and Backend API Integration</a:t>
            </a:r>
          </a:p>
          <a:p>
            <a:pPr algn="just" marL="539749" indent="-269875" lvl="1">
              <a:lnSpc>
                <a:spcPts val="534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Module 5: Storage Services &amp; Analytics – Firebase and Vercel</a:t>
            </a:r>
          </a:p>
          <a:p>
            <a:pPr algn="just">
              <a:lnSpc>
                <a:spcPts val="5349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55009" y="0"/>
            <a:ext cx="12532991" cy="10287000"/>
          </a:xfrm>
          <a:custGeom>
            <a:avLst/>
            <a:gdLst/>
            <a:ahLst/>
            <a:cxnLst/>
            <a:rect r="r" b="b" t="t" l="l"/>
            <a:pathLst>
              <a:path h="10287000" w="12532991">
                <a:moveTo>
                  <a:pt x="0" y="0"/>
                </a:moveTo>
                <a:lnTo>
                  <a:pt x="12532991" y="0"/>
                </a:lnTo>
                <a:lnTo>
                  <a:pt x="1253299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761" r="0" b="-1207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78307" y="3878146"/>
            <a:ext cx="4910026" cy="349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0"/>
              </a:lnSpc>
            </a:pPr>
            <a:r>
              <a:rPr lang="en-US" sz="75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Project Workflow</a:t>
            </a:r>
          </a:p>
          <a:p>
            <a:pPr algn="l">
              <a:lnSpc>
                <a:spcPts val="915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516084"/>
            <a:ext cx="7107380" cy="3266079"/>
          </a:xfrm>
          <a:custGeom>
            <a:avLst/>
            <a:gdLst/>
            <a:ahLst/>
            <a:cxnLst/>
            <a:rect r="r" b="b" t="t" l="l"/>
            <a:pathLst>
              <a:path h="3266079" w="7107380">
                <a:moveTo>
                  <a:pt x="0" y="0"/>
                </a:moveTo>
                <a:lnTo>
                  <a:pt x="7107380" y="0"/>
                </a:lnTo>
                <a:lnTo>
                  <a:pt x="7107380" y="3266079"/>
                </a:lnTo>
                <a:lnTo>
                  <a:pt x="0" y="32660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4026" r="0" b="-838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9930724" y="1516084"/>
            <a:ext cx="6949104" cy="3266079"/>
          </a:xfrm>
          <a:custGeom>
            <a:avLst/>
            <a:gdLst/>
            <a:ahLst/>
            <a:cxnLst/>
            <a:rect r="r" b="b" t="t" l="l"/>
            <a:pathLst>
              <a:path h="3266079" w="6949104">
                <a:moveTo>
                  <a:pt x="0" y="0"/>
                </a:moveTo>
                <a:lnTo>
                  <a:pt x="6949105" y="0"/>
                </a:lnTo>
                <a:lnTo>
                  <a:pt x="6949105" y="3266079"/>
                </a:lnTo>
                <a:lnTo>
                  <a:pt x="0" y="32660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5725373"/>
            <a:ext cx="7107380" cy="3157685"/>
          </a:xfrm>
          <a:custGeom>
            <a:avLst/>
            <a:gdLst/>
            <a:ahLst/>
            <a:cxnLst/>
            <a:rect r="r" b="b" t="t" l="l"/>
            <a:pathLst>
              <a:path h="3157685" w="7107380">
                <a:moveTo>
                  <a:pt x="0" y="0"/>
                </a:moveTo>
                <a:lnTo>
                  <a:pt x="7107380" y="0"/>
                </a:lnTo>
                <a:lnTo>
                  <a:pt x="7107380" y="3157685"/>
                </a:lnTo>
                <a:lnTo>
                  <a:pt x="0" y="31576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5848" r="0" b="-5848"/>
            </a:stretch>
          </a:blipFill>
          <a:ln w="9525" cap="sq">
            <a:solidFill>
              <a:srgbClr val="000000"/>
            </a:solidFill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9925585" y="5725373"/>
            <a:ext cx="6954243" cy="3157685"/>
          </a:xfrm>
          <a:custGeom>
            <a:avLst/>
            <a:gdLst/>
            <a:ahLst/>
            <a:cxnLst/>
            <a:rect r="r" b="b" t="t" l="l"/>
            <a:pathLst>
              <a:path h="3157685" w="6954243">
                <a:moveTo>
                  <a:pt x="0" y="0"/>
                </a:moveTo>
                <a:lnTo>
                  <a:pt x="6954244" y="0"/>
                </a:lnTo>
                <a:lnTo>
                  <a:pt x="6954244" y="3157685"/>
                </a:lnTo>
                <a:lnTo>
                  <a:pt x="0" y="315768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-16055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35326" y="203393"/>
            <a:ext cx="7494127" cy="9412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82"/>
              </a:lnSpc>
            </a:pPr>
            <a:r>
              <a:rPr lang="en-US" sz="605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 OutCome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961640" y="4969828"/>
            <a:ext cx="4066397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L</a:t>
            </a:r>
            <a:r>
              <a:rPr lang="en-US" sz="17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anding Page (EcoAI Branding)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818442" y="4969828"/>
            <a:ext cx="4066397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AI Suggest</a:t>
            </a:r>
            <a:r>
              <a:rPr lang="en-US" sz="17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ion Chat Interface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894642" y="9084628"/>
            <a:ext cx="4066397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An</a:t>
            </a:r>
            <a:r>
              <a:rPr lang="en-US" sz="17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alytics Dashboard (Vercel)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952115" y="9084628"/>
            <a:ext cx="4066397" cy="299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17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Fireb</a:t>
            </a:r>
            <a:r>
              <a:rPr lang="en-US" sz="17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ase Database Snapshot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7259300" y="-248509"/>
            <a:ext cx="4631540" cy="4670287"/>
            <a:chOff x="0" y="0"/>
            <a:chExt cx="1219829" cy="123003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19829" cy="1230034"/>
            </a:xfrm>
            <a:custGeom>
              <a:avLst/>
              <a:gdLst/>
              <a:ahLst/>
              <a:cxnLst/>
              <a:rect r="r" b="b" t="t" l="l"/>
              <a:pathLst>
                <a:path h="1230034" w="1219829">
                  <a:moveTo>
                    <a:pt x="0" y="0"/>
                  </a:moveTo>
                  <a:lnTo>
                    <a:pt x="1219829" y="0"/>
                  </a:lnTo>
                  <a:lnTo>
                    <a:pt x="1219829" y="1230034"/>
                  </a:lnTo>
                  <a:lnTo>
                    <a:pt x="0" y="1230034"/>
                  </a:lnTo>
                  <a:close/>
                </a:path>
              </a:pathLst>
            </a:custGeom>
            <a:solidFill>
              <a:srgbClr val="582B0E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219829" cy="12776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0">
            <a:off x="9930724" y="1503723"/>
            <a:ext cx="6949104" cy="3266079"/>
          </a:xfrm>
          <a:custGeom>
            <a:avLst/>
            <a:gdLst/>
            <a:ahLst/>
            <a:cxnLst/>
            <a:rect r="r" b="b" t="t" l="l"/>
            <a:pathLst>
              <a:path h="3266079" w="6949104">
                <a:moveTo>
                  <a:pt x="0" y="0"/>
                </a:moveTo>
                <a:lnTo>
                  <a:pt x="6949105" y="0"/>
                </a:lnTo>
                <a:lnTo>
                  <a:pt x="6949105" y="3266080"/>
                </a:lnTo>
                <a:lnTo>
                  <a:pt x="0" y="32660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-1814933" y="9258300"/>
            <a:ext cx="3629866" cy="1193048"/>
            <a:chOff x="0" y="0"/>
            <a:chExt cx="956014" cy="31421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56014" cy="314218"/>
            </a:xfrm>
            <a:custGeom>
              <a:avLst/>
              <a:gdLst/>
              <a:ahLst/>
              <a:cxnLst/>
              <a:rect r="r" b="b" t="t" l="l"/>
              <a:pathLst>
                <a:path h="314218" w="956014">
                  <a:moveTo>
                    <a:pt x="0" y="0"/>
                  </a:moveTo>
                  <a:lnTo>
                    <a:pt x="956014" y="0"/>
                  </a:lnTo>
                  <a:lnTo>
                    <a:pt x="956014" y="314218"/>
                  </a:lnTo>
                  <a:lnTo>
                    <a:pt x="0" y="314218"/>
                  </a:lnTo>
                  <a:close/>
                </a:path>
              </a:pathLst>
            </a:custGeom>
            <a:solidFill>
              <a:srgbClr val="CA9F72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956014" cy="3618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120900" y="-228954"/>
            <a:ext cx="3629866" cy="4899241"/>
            <a:chOff x="0" y="0"/>
            <a:chExt cx="956014" cy="12903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56014" cy="1290335"/>
            </a:xfrm>
            <a:custGeom>
              <a:avLst/>
              <a:gdLst/>
              <a:ahLst/>
              <a:cxnLst/>
              <a:rect r="r" b="b" t="t" l="l"/>
              <a:pathLst>
                <a:path h="1290335" w="956014">
                  <a:moveTo>
                    <a:pt x="0" y="0"/>
                  </a:moveTo>
                  <a:lnTo>
                    <a:pt x="956014" y="0"/>
                  </a:lnTo>
                  <a:lnTo>
                    <a:pt x="956014" y="1290335"/>
                  </a:lnTo>
                  <a:lnTo>
                    <a:pt x="0" y="1290335"/>
                  </a:lnTo>
                  <a:close/>
                </a:path>
              </a:pathLst>
            </a:custGeom>
            <a:solidFill>
              <a:srgbClr val="582B0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956014" cy="13379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814933" y="9258300"/>
            <a:ext cx="3629866" cy="1193048"/>
            <a:chOff x="0" y="0"/>
            <a:chExt cx="956014" cy="31421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56014" cy="314218"/>
            </a:xfrm>
            <a:custGeom>
              <a:avLst/>
              <a:gdLst/>
              <a:ahLst/>
              <a:cxnLst/>
              <a:rect r="r" b="b" t="t" l="l"/>
              <a:pathLst>
                <a:path h="314218" w="956014">
                  <a:moveTo>
                    <a:pt x="0" y="0"/>
                  </a:moveTo>
                  <a:lnTo>
                    <a:pt x="956014" y="0"/>
                  </a:lnTo>
                  <a:lnTo>
                    <a:pt x="956014" y="314218"/>
                  </a:lnTo>
                  <a:lnTo>
                    <a:pt x="0" y="314218"/>
                  </a:lnTo>
                  <a:close/>
                </a:path>
              </a:pathLst>
            </a:custGeom>
            <a:solidFill>
              <a:srgbClr val="CA9F72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956014" cy="3618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2131359" y="1736202"/>
            <a:ext cx="5224738" cy="6814596"/>
            <a:chOff x="0" y="0"/>
            <a:chExt cx="932283" cy="121597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932283" cy="1215972"/>
            </a:xfrm>
            <a:custGeom>
              <a:avLst/>
              <a:gdLst/>
              <a:ahLst/>
              <a:cxnLst/>
              <a:rect r="r" b="b" t="t" l="l"/>
              <a:pathLst>
                <a:path h="1215972" w="932283">
                  <a:moveTo>
                    <a:pt x="0" y="0"/>
                  </a:moveTo>
                  <a:lnTo>
                    <a:pt x="932283" y="0"/>
                  </a:lnTo>
                  <a:lnTo>
                    <a:pt x="932283" y="1215972"/>
                  </a:lnTo>
                  <a:lnTo>
                    <a:pt x="0" y="1215972"/>
                  </a:lnTo>
                  <a:close/>
                </a:path>
              </a:pathLst>
            </a:custGeom>
            <a:blipFill>
              <a:blip r:embed="rId2"/>
              <a:stretch>
                <a:fillRect l="-29364" t="0" r="-66279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91606" y="657770"/>
            <a:ext cx="11639753" cy="3495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50"/>
              </a:lnSpc>
            </a:pPr>
            <a:r>
              <a:rPr lang="en-US" sz="75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Learnings&amp;</a:t>
            </a:r>
          </a:p>
          <a:p>
            <a:pPr algn="l">
              <a:lnSpc>
                <a:spcPts val="9150"/>
              </a:lnSpc>
            </a:pPr>
            <a:r>
              <a:rPr lang="en-US" sz="7500">
                <a:solidFill>
                  <a:srgbClr val="582B0E"/>
                </a:solidFill>
                <a:latin typeface="Raleway"/>
                <a:ea typeface="Raleway"/>
                <a:cs typeface="Raleway"/>
                <a:sym typeface="Raleway"/>
              </a:rPr>
              <a:t>Experience</a:t>
            </a:r>
          </a:p>
          <a:p>
            <a:pPr algn="l">
              <a:lnSpc>
                <a:spcPts val="9150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72931" y="3366280"/>
            <a:ext cx="11677452" cy="4584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61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Gained hands-on experience in Next.js full-stack development.</a:t>
            </a:r>
          </a:p>
          <a:p>
            <a:pPr algn="l" marL="539749" indent="-269875" lvl="1">
              <a:lnSpc>
                <a:spcPts val="61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Understood </a:t>
            </a: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API integration and AI model implementation.</a:t>
            </a:r>
          </a:p>
          <a:p>
            <a:pPr algn="l" marL="539749" indent="-269875" lvl="1">
              <a:lnSpc>
                <a:spcPts val="61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Learned Firebase services (Storage, Firestore) and deployment on Vercel.</a:t>
            </a:r>
          </a:p>
          <a:p>
            <a:pPr algn="l" marL="539749" indent="-269875" lvl="1">
              <a:lnSpc>
                <a:spcPts val="61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Improved knowledge in GitHub version control and CI/CD pipelines.</a:t>
            </a:r>
          </a:p>
          <a:p>
            <a:pPr algn="l" marL="539749" indent="-269875" lvl="1">
              <a:lnSpc>
                <a:spcPts val="6199"/>
              </a:lnSpc>
              <a:buFont typeface="Arial"/>
              <a:buChar char="•"/>
            </a:pPr>
            <a:r>
              <a:rPr lang="en-US" sz="2499">
                <a:solidFill>
                  <a:srgbClr val="582B0E"/>
                </a:solidFill>
                <a:latin typeface="Canva Sans"/>
                <a:ea typeface="Canva Sans"/>
                <a:cs typeface="Canva Sans"/>
                <a:sym typeface="Canva Sans"/>
              </a:rPr>
              <a:t>Strengthened problem-solving and design thinking skills.</a:t>
            </a:r>
          </a:p>
          <a:p>
            <a:pPr algn="l">
              <a:lnSpc>
                <a:spcPts val="619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DAG4N3FQiQw</dc:identifier>
  <dcterms:modified xsi:type="dcterms:W3CDTF">2011-08-01T06:04:30Z</dcterms:modified>
  <cp:revision>1</cp:revision>
  <dc:title>NAGARAJ M INTERN REPORT</dc:title>
</cp:coreProperties>
</file>

<file path=docProps/thumbnail.jpeg>
</file>